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1"/>
  </p:sldMasterIdLst>
  <p:notesMasterIdLst>
    <p:notesMasterId r:id="rId20"/>
  </p:notesMasterIdLst>
  <p:sldIdLst>
    <p:sldId id="256" r:id="rId2"/>
    <p:sldId id="264" r:id="rId3"/>
    <p:sldId id="265" r:id="rId4"/>
    <p:sldId id="268" r:id="rId5"/>
    <p:sldId id="269" r:id="rId6"/>
    <p:sldId id="257" r:id="rId7"/>
    <p:sldId id="270" r:id="rId8"/>
    <p:sldId id="258" r:id="rId9"/>
    <p:sldId id="267" r:id="rId10"/>
    <p:sldId id="271" r:id="rId11"/>
    <p:sldId id="266" r:id="rId12"/>
    <p:sldId id="273" r:id="rId13"/>
    <p:sldId id="274" r:id="rId14"/>
    <p:sldId id="276" r:id="rId15"/>
    <p:sldId id="277" r:id="rId16"/>
    <p:sldId id="272" r:id="rId17"/>
    <p:sldId id="278" r:id="rId18"/>
    <p:sldId id="275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5CB8E-49F7-4515-92CC-06E9A7DCE902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F0E24-B418-4DEB-8C91-940C3BCEE1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44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ADCEB-D12B-474D-A3C8-E3EA25B41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72D612-90EA-4669-B418-9EA563E31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8E5DD5-C13D-4B21-8F85-C51416541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A168-D67E-4909-A7A6-5F548EAC887D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EB2DA0-7EEB-40BF-AE9A-A421835A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89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D04D9-C243-4F1C-A2B5-DFB278C9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7EE291-7E64-4C2E-BD61-E266E1AB1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900D2E-94AD-4AC0-BE32-A3EFFAFD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F840-5A87-414B-9F25-871532FA45DE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1DB215-C292-473D-A470-CA73DD5D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DCE97A-0024-4BE3-9A1B-B1EB54B4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55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200F502-F7F6-4BA0-97C7-632B90FE2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D9C655D-D428-407D-A0B9-414BF3F2F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C19D00-4B00-44D3-9E23-A52E67CC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69404-7004-4355-81DF-489B5114F1CF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94ECF-B923-41F1-8945-88A1BDD7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4634B9-E2E6-461E-AF7E-8292C9E7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02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4B664-60A3-4F42-98F7-9DAF1974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20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5DF48-4AC4-4734-B04C-EFCB287C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332"/>
            <a:ext cx="10515600" cy="468863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EDC853-E7F7-4451-A06A-FEF0796B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92E2C-0EBF-4D44-A034-D2C1CDD9583A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F698D9-0E0B-443D-865D-5FB27D1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A9D5F7-2BA0-475A-9BBB-CF084FA0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434" y="6356350"/>
            <a:ext cx="2743200" cy="365125"/>
          </a:xfrm>
        </p:spPr>
        <p:txBody>
          <a:bodyPr/>
          <a:lstStyle>
            <a:lvl1pPr>
              <a:defRPr sz="1800">
                <a:latin typeface="+mn-lt"/>
              </a:defRPr>
            </a:lvl1pPr>
          </a:lstStyle>
          <a:p>
            <a:fld id="{8C04AE96-B1B9-4ED2-B3ED-30B2680CEC7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23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540B1-74DE-49AE-B706-6E54D86A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063159-A467-42F1-99AB-70C749CED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43BF59-9385-4FB7-850E-7F553BED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EC6C-69F4-4FC8-960C-8CA4CCADA8E0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103A1E-8C60-4DEA-B86B-C773C349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10D52-EE20-4BD7-9945-E85F2009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55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34B51-2665-490E-896D-F0962198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957579-2AB3-411C-9E13-351CBEDEA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756D79-B349-4256-8F0B-04C58ED2E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ECD678-F7B4-4656-9EAE-ED62D31D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E0E05-EE64-4782-8DF5-00425FB0DEE2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6481C-CFE5-4EBA-97D2-E23E6465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061309-FC79-40FF-879B-6CBD743D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99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F15FA-6451-4EC3-A56A-E348772C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216BD9-58B5-4971-B614-C0512AC28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D2AB59-FC3F-4146-89C1-4BE95B3D0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86FFD63-29F1-42EC-960B-BAC62C92C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D6A047-1BBF-47F7-ABB2-1E1DA4794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00828FD-026F-44D8-9835-0AEBE5D5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D0A5-2955-40AC-B800-179D8057DDA6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67562B-0197-4D74-9F7A-8644FBE6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2C21C15-37A5-4960-82E4-71EA1B7E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12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E78C0-B11C-4E66-A862-D1523393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BF75761-550B-44D5-8291-80843C86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53E1-2030-4029-8E6E-FA44B29F4EAD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EA9E9F-FD6B-404C-9720-09D790C3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DB1712-90CD-4FC3-A676-8C2F97A1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75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6E57B7-8A97-4AE7-BBF6-0C18055D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8B279-E07F-4C51-A4F0-460D909D4C7B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783453F-6F4C-4C49-A88C-903F0D9E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CFF90-3655-41D3-82D4-24AB8C74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7665EF-34E2-4537-BB7B-FFF7A996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994A67-C0F4-400B-A0FB-7D51BFA81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A53CDE-179D-4226-AEAD-3BC898403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ED602F2-C7DA-4D96-BA88-87880921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4BB5-0026-45A7-9612-75EC86A0362A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81106C-EA95-4CC9-A9CD-43B15DD6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F3FCB3-8727-40E3-820C-252A9648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5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B72F3-4D5E-43A3-9750-8194C4CA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364FE1-15E1-43E7-8CE3-D17BA6C72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292BB8-9749-4AD8-84D9-11A089BED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409B28-4C16-475A-A97F-A7F57AB6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602A-4ADC-4277-B6E7-49E207CB619C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754052-E217-464F-AE17-13CEC2A58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A8807D-581F-463E-A3DC-6B685619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676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D1F2CF-D6A8-44A7-846C-388EDD5F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3E28E0-A497-450F-B507-95F43D985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426"/>
            <a:ext cx="10515600" cy="462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3F7D36-69C8-480B-B6F9-900F49817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85D04-C327-41B5-A2FB-0E9B680A414A}" type="datetime1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6CF826-0862-41D6-B3EC-76FE6B20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37FCAE-D6C8-450C-9AA3-C60AB9CE8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AE96-B1B9-4ED2-B3ED-30B2680CEC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87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eaconcha.in/charts/staked_eth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xrpl.org/intro-to-consensu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danoscan.io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ckchair.com/dogecoin/nodes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solana.com/news/validator-health-report-march-202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101blockchains.com/consensus-algorithms-blockchain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inmarketcap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in.dance/nodes#sh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thernodes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eaconcha.in/charts/validato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AF940E-1AAC-45A4-BF91-E574695CF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202" y="2283484"/>
            <a:ext cx="9599596" cy="159164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12. Market Cap and Number of  Blockchain Nodes/Validators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7125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7B992-4B82-4631-823A-8C8BE653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Staked Ether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1F1D5-8294-4DBF-8720-626BD20E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6A31F-7D4E-4913-8D00-9974B21AF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103" y="702962"/>
            <a:ext cx="4643574" cy="3597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000" dirty="0">
                <a:hlinkClick r:id="rId2"/>
              </a:rPr>
              <a:t>https://beaconcha.in/charts/staked_ether</a:t>
            </a:r>
            <a:endParaRPr lang="en-US" altLang="zh-TW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604238-DF27-4ED0-A2C9-B80C75432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26" y="1313066"/>
            <a:ext cx="9672148" cy="51115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F4AD68-2F68-4035-80B2-3E8492DE20A0}"/>
              </a:ext>
            </a:extLst>
          </p:cNvPr>
          <p:cNvSpPr/>
          <p:nvPr/>
        </p:nvSpPr>
        <p:spPr>
          <a:xfrm>
            <a:off x="3149592" y="2106103"/>
            <a:ext cx="5474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The ratio of staked ether to the coin's total supply </a:t>
            </a:r>
            <a:r>
              <a:rPr lang="en-US" altLang="zh-TW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15%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185BE085-6CEE-4D07-940C-843130D86509}"/>
              </a:ext>
            </a:extLst>
          </p:cNvPr>
          <p:cNvSpPr/>
          <p:nvPr/>
        </p:nvSpPr>
        <p:spPr>
          <a:xfrm>
            <a:off x="8210349" y="2338939"/>
            <a:ext cx="2011680" cy="221381"/>
          </a:xfrm>
          <a:custGeom>
            <a:avLst/>
            <a:gdLst>
              <a:gd name="connsiteX0" fmla="*/ 2011680 w 2011680"/>
              <a:gd name="connsiteY0" fmla="*/ 0 h 221381"/>
              <a:gd name="connsiteX1" fmla="*/ 2011680 w 2011680"/>
              <a:gd name="connsiteY1" fmla="*/ 221381 h 221381"/>
              <a:gd name="connsiteX2" fmla="*/ 0 w 2011680"/>
              <a:gd name="connsiteY2" fmla="*/ 221381 h 221381"/>
              <a:gd name="connsiteX3" fmla="*/ 0 w 2011680"/>
              <a:gd name="connsiteY3" fmla="*/ 67377 h 22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1680" h="221381">
                <a:moveTo>
                  <a:pt x="2011680" y="0"/>
                </a:moveTo>
                <a:lnTo>
                  <a:pt x="2011680" y="221381"/>
                </a:lnTo>
                <a:lnTo>
                  <a:pt x="0" y="221381"/>
                </a:lnTo>
                <a:lnTo>
                  <a:pt x="0" y="67377"/>
                </a:lnTo>
              </a:path>
            </a:pathLst>
          </a:custGeom>
          <a:noFill/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56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BD9A62-EC3C-426B-9648-005AC28B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Binance Smart Chain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24D6CD-FF0A-44A4-B59B-656C03E8F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dirty="0"/>
              <a:t>BNB: Binance Coin</a:t>
            </a:r>
          </a:p>
          <a:p>
            <a:pPr>
              <a:spcBef>
                <a:spcPts val="1200"/>
              </a:spcBef>
            </a:pPr>
            <a:r>
              <a:rPr lang="en-US" altLang="zh-TW" dirty="0"/>
              <a:t>Binance Smart Chain supports EVM-compatible smart contracts and protocols.</a:t>
            </a:r>
          </a:p>
          <a:p>
            <a:pPr>
              <a:spcBef>
                <a:spcPts val="1200"/>
              </a:spcBef>
            </a:pPr>
            <a:r>
              <a:rPr lang="en-US" altLang="zh-TW" dirty="0"/>
              <a:t>Binance Smart Chain relies on a system of </a:t>
            </a:r>
            <a:r>
              <a:rPr lang="en-US" altLang="zh-TW" dirty="0">
                <a:solidFill>
                  <a:srgbClr val="FF0000"/>
                </a:solidFill>
              </a:rPr>
              <a:t>21 validators </a:t>
            </a:r>
            <a:r>
              <a:rPr lang="en-US" altLang="zh-TW" dirty="0"/>
              <a:t>with </a:t>
            </a:r>
            <a:r>
              <a:rPr lang="en-US" altLang="zh-TW" dirty="0">
                <a:solidFill>
                  <a:srgbClr val="0070C0"/>
                </a:solidFill>
              </a:rPr>
              <a:t>Proof of Staked Authority 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0070C0"/>
                </a:solidFill>
              </a:rPr>
              <a:t>PoSA</a:t>
            </a:r>
            <a:r>
              <a:rPr lang="en-US" altLang="zh-TW" dirty="0"/>
              <a:t>) consensus that can support short block time and lower fees.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DB8871-FF28-45DA-9851-73BBCD70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63ADA9-A180-4BDC-BA7A-220B8253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29" y="4990901"/>
            <a:ext cx="2841257" cy="9911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19FAB8C-B688-46DD-835B-C2B15BDE8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70" y="4363251"/>
            <a:ext cx="2877954" cy="16188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439DD54-3248-4E13-A5FA-F2ACAC234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23" y="4220527"/>
            <a:ext cx="3103022" cy="176157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C0BE0F0-5122-4DC8-AEB2-9DC1EAF4BC70}"/>
              </a:ext>
            </a:extLst>
          </p:cNvPr>
          <p:cNvSpPr txBox="1"/>
          <p:nvPr/>
        </p:nvSpPr>
        <p:spPr>
          <a:xfrm>
            <a:off x="5746282" y="642393"/>
            <a:ext cx="449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(More like a centralized Ethereum)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305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6CA59-0880-489C-BB72-45D69F21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Ripple (XRP) (1/3)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115BC3-8647-47D6-953F-B543AF5B4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332"/>
            <a:ext cx="10515600" cy="4868018"/>
          </a:xfrm>
        </p:spPr>
        <p:txBody>
          <a:bodyPr>
            <a:normAutofit/>
          </a:bodyPr>
          <a:lstStyle/>
          <a:p>
            <a:pPr algn="just">
              <a:spcBef>
                <a:spcPts val="1200"/>
              </a:spcBef>
            </a:pPr>
            <a:r>
              <a:rPr lang="en-US" altLang="zh-TW" dirty="0"/>
              <a:t>The core principle behind the XRP Ledger's consensus mechanism is that </a:t>
            </a:r>
            <a:r>
              <a:rPr lang="en-US" altLang="zh-TW" dirty="0">
                <a:solidFill>
                  <a:srgbClr val="0000FF"/>
                </a:solidFill>
              </a:rPr>
              <a:t>a little trust </a:t>
            </a:r>
            <a:r>
              <a:rPr lang="en-US" altLang="zh-TW" dirty="0"/>
              <a:t>goes a long way. </a:t>
            </a:r>
          </a:p>
          <a:p>
            <a:pPr algn="just">
              <a:spcBef>
                <a:spcPts val="1200"/>
              </a:spcBef>
            </a:pPr>
            <a:r>
              <a:rPr lang="en-US" altLang="zh-TW" dirty="0"/>
              <a:t>Each participant in the network chooses a set of </a:t>
            </a:r>
            <a:r>
              <a:rPr lang="en-US" altLang="zh-TW" dirty="0">
                <a:solidFill>
                  <a:srgbClr val="0000FF"/>
                </a:solidFill>
              </a:rPr>
              <a:t>validators</a:t>
            </a:r>
            <a:r>
              <a:rPr lang="en-US" altLang="zh-TW" dirty="0"/>
              <a:t>, servers specifically configured to participate actively in consensus, run by different parties </a:t>
            </a:r>
            <a:r>
              <a:rPr lang="en-US" altLang="zh-TW" dirty="0">
                <a:solidFill>
                  <a:srgbClr val="0000FF"/>
                </a:solidFill>
              </a:rPr>
              <a:t>who are expected to behave honestly most of the time </a:t>
            </a:r>
            <a:r>
              <a:rPr lang="en-US" altLang="zh-TW" dirty="0"/>
              <a:t>according to the protocol.</a:t>
            </a:r>
          </a:p>
          <a:p>
            <a:pPr lvl="1" algn="just">
              <a:spcBef>
                <a:spcPts val="600"/>
              </a:spcBef>
            </a:pPr>
            <a:r>
              <a:rPr lang="en-US" altLang="zh-TW" dirty="0"/>
              <a:t>The core server, rippled, runs the peer-to-peer network which processes transactions and reaches a consensus on their outcome. An XRPL validator is a rippled server running in validator mode.</a:t>
            </a:r>
          </a:p>
          <a:p>
            <a:pPr lvl="1" algn="just">
              <a:spcBef>
                <a:spcPts val="600"/>
              </a:spcBef>
            </a:pPr>
            <a:r>
              <a:rPr lang="en-US" altLang="zh-TW" dirty="0"/>
              <a:t>The set of chosen validators should not be likely to collude with one another to break the rules in the exact same way. This list is called a Unique Node List, or UNL.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763A89-2730-4904-ABC1-E7BF7B5A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E46B88-96D6-4BD8-9AF5-BA1A90FE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564" y="448933"/>
            <a:ext cx="831436" cy="8093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0AD7F2-0418-4A9C-B5D7-1DB90150534D}"/>
              </a:ext>
            </a:extLst>
          </p:cNvPr>
          <p:cNvSpPr/>
          <p:nvPr/>
        </p:nvSpPr>
        <p:spPr>
          <a:xfrm>
            <a:off x="6208481" y="688560"/>
            <a:ext cx="5145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2400" dirty="0">
                <a:hlinkClick r:id="rId3"/>
              </a:rPr>
              <a:t>https://</a:t>
            </a:r>
            <a:r>
              <a:rPr lang="en-US" altLang="zh-TW" sz="2000" dirty="0">
                <a:hlinkClick r:id="rId3"/>
              </a:rPr>
              <a:t>xrpl</a:t>
            </a:r>
            <a:r>
              <a:rPr lang="en-US" altLang="zh-TW" sz="2400" dirty="0">
                <a:hlinkClick r:id="rId3"/>
              </a:rPr>
              <a:t>.org/intro-to-consensus.html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17931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6CA59-0880-489C-BB72-45D69F21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Ripple (XRP) (2/3)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115BC3-8647-47D6-953F-B543AF5B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sz="2400" dirty="0"/>
              <a:t>As the network progresses, each server listens to its trusted validators; as long as a large enough percentage of them agree that a set of transactions should occur and that a given ledger is the result, the server declares a consensus. </a:t>
            </a:r>
          </a:p>
          <a:p>
            <a:pPr algn="just"/>
            <a:r>
              <a:rPr lang="en-US" altLang="zh-TW" sz="2400" dirty="0"/>
              <a:t>If they don't agree, validators modify their proposals to more closely match the other validators they trust, repeating the process in several rounds until they reach a consensus.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763A89-2730-4904-ABC1-E7BF7B5A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43919B-03F9-455E-89B9-CB757F8A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491" y="3557846"/>
            <a:ext cx="7026441" cy="29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6CA59-0880-489C-BB72-45D69F21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Ripple (XRP) (3/3)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763A89-2730-4904-ABC1-E7BF7B5A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18ADD88-58DB-4B55-8462-C3CAFED1C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810" y="1356308"/>
            <a:ext cx="9288379" cy="50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0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FDBD3C-4BEC-4A93-B2C9-C8B83393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Cardano</a:t>
            </a:r>
            <a:r>
              <a:rPr lang="en-US" altLang="zh-TW" dirty="0"/>
              <a:t> (ADA)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1F1529-47D9-402C-8774-3756C38E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Proof-of-Stake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B5A03E-A043-448C-B469-70E2394C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F692CF-FD73-4B2E-A05C-26A64620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80" y="462927"/>
            <a:ext cx="827363" cy="8205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96F940F-98BA-4FD6-A35A-A86337E0B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976" y="1460923"/>
            <a:ext cx="3019425" cy="8953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AE76F5D-D8CD-467A-9908-D2B58B23D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35" y="2328863"/>
            <a:ext cx="5572125" cy="3848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1AC3BF-EA4C-41EE-9439-B277B238C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261" y="2328863"/>
            <a:ext cx="5365140" cy="38481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F3D552-DCB1-4710-BA01-76E1F27CAB59}"/>
              </a:ext>
            </a:extLst>
          </p:cNvPr>
          <p:cNvSpPr txBox="1"/>
          <p:nvPr/>
        </p:nvSpPr>
        <p:spPr>
          <a:xfrm>
            <a:off x="6470325" y="1908598"/>
            <a:ext cx="195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(As of 2023.4.23)</a:t>
            </a:r>
            <a:endParaRPr lang="zh-TW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370A6B-C9FD-4E68-A2E4-6ABADB153100}"/>
              </a:ext>
            </a:extLst>
          </p:cNvPr>
          <p:cNvSpPr/>
          <p:nvPr/>
        </p:nvSpPr>
        <p:spPr>
          <a:xfrm>
            <a:off x="8564400" y="959460"/>
            <a:ext cx="3134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hlinkClick r:id="rId6"/>
              </a:rPr>
              <a:t>https://cardanoscan.io/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691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FA236-83C9-44DF-8F6E-0404DDE1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Dogecoin (DOGE)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4D7E21-41AF-4507-8687-8E1A6DB5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Second largest </a:t>
            </a:r>
            <a:r>
              <a:rPr lang="en-US" altLang="zh-TW" dirty="0">
                <a:solidFill>
                  <a:srgbClr val="0000FF"/>
                </a:solidFill>
              </a:rPr>
              <a:t>Proof-of-Work</a:t>
            </a:r>
            <a:r>
              <a:rPr lang="en-US" altLang="zh-TW" dirty="0"/>
              <a:t> blockchain after Ethereum Merge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44B08D-D274-4A27-9020-E7BC54BA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577C99-C613-4A6C-B039-A4103F88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457" y="336028"/>
            <a:ext cx="1081840" cy="107439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6B64C3-B059-4E7D-9602-DA45F1DD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17" y="2971361"/>
            <a:ext cx="4962776" cy="2877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C12457-0624-4166-9430-8F1C31443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128" y="2150514"/>
            <a:ext cx="2466502" cy="37208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5373F04-48BB-4979-904E-7C7C106314F5}"/>
              </a:ext>
            </a:extLst>
          </p:cNvPr>
          <p:cNvSpPr/>
          <p:nvPr/>
        </p:nvSpPr>
        <p:spPr>
          <a:xfrm>
            <a:off x="4002657" y="5956240"/>
            <a:ext cx="43214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hlinkClick r:id="rId5"/>
              </a:rPr>
              <a:t>https://blockchair.com/dogecoin/nodes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9A4D89A-B910-4297-9BC4-FEBB66966673}"/>
              </a:ext>
            </a:extLst>
          </p:cNvPr>
          <p:cNvSpPr txBox="1"/>
          <p:nvPr/>
        </p:nvSpPr>
        <p:spPr>
          <a:xfrm>
            <a:off x="1739617" y="2566893"/>
            <a:ext cx="195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(As of 2023.4.23)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557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E40F5-82D9-457A-ABD9-DB1FE8EC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Solana (SOL)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AE4245-AFA8-4969-B34E-70ABA539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A52190-5469-4231-8A6C-5324EC7D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41" y="609793"/>
            <a:ext cx="1864293" cy="5268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2B0E765-D6B0-4D82-88FA-A8A4DC05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1" r="1" b="9347"/>
          <a:stretch/>
        </p:blipFill>
        <p:spPr>
          <a:xfrm>
            <a:off x="1178139" y="2822687"/>
            <a:ext cx="6358404" cy="36010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6344130-E501-4612-8454-4CAEB85E2967}"/>
              </a:ext>
            </a:extLst>
          </p:cNvPr>
          <p:cNvSpPr/>
          <p:nvPr/>
        </p:nvSpPr>
        <p:spPr>
          <a:xfrm>
            <a:off x="7695096" y="5500397"/>
            <a:ext cx="256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https://solana.com/news/validator-health-report-march-2023</a:t>
            </a:r>
            <a:endParaRPr lang="en-US" altLang="zh-TW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5660292-315C-4655-9E4A-14DFBE96B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332"/>
            <a:ext cx="10515600" cy="4688631"/>
          </a:xfrm>
        </p:spPr>
        <p:txBody>
          <a:bodyPr/>
          <a:lstStyle/>
          <a:p>
            <a:pPr algn="just"/>
            <a:r>
              <a:rPr lang="en-US" altLang="zh-TW" dirty="0"/>
              <a:t>The Solana mainnet beta network went live in March 2020. Since then, it’s grown into a network of over 3,400 validators, including over 2,400 consensus nodes (Proof-of-Stake).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9E6C0FD-E7C4-43B5-941F-7947D78E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934" y="4649002"/>
            <a:ext cx="2984889" cy="8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B2059-5661-40ED-9173-BD0B46F9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36E611-F046-4D8A-8CD2-5F5145CE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5E449A-6818-47CA-A020-0671481F6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955" y="1"/>
            <a:ext cx="6755203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BF1250B-FC68-4900-9A93-ECCF0BC898C1}"/>
              </a:ext>
            </a:extLst>
          </p:cNvPr>
          <p:cNvSpPr/>
          <p:nvPr/>
        </p:nvSpPr>
        <p:spPr>
          <a:xfrm>
            <a:off x="511309" y="2734669"/>
            <a:ext cx="2335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https://101blockchains.com/consensus-algorithms-blockchain/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783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A0024-A5A1-4301-96DF-F6E921D5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Market Cap (1/4)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5DE1DE-B606-4390-9320-E9C658DF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B2D60B-09EA-4D9B-992B-18E2C58B2DC0}"/>
              </a:ext>
            </a:extLst>
          </p:cNvPr>
          <p:cNvSpPr/>
          <p:nvPr/>
        </p:nvSpPr>
        <p:spPr>
          <a:xfrm>
            <a:off x="5003497" y="661542"/>
            <a:ext cx="3707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hlinkClick r:id="rId2"/>
              </a:rPr>
              <a:t>https://coinmarketcap.com/</a:t>
            </a:r>
            <a:endParaRPr lang="en-US" altLang="zh-TW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70640F-5ACD-44BE-A1A3-22F8CEC8DA68}"/>
              </a:ext>
            </a:extLst>
          </p:cNvPr>
          <p:cNvSpPr/>
          <p:nvPr/>
        </p:nvSpPr>
        <p:spPr>
          <a:xfrm>
            <a:off x="9603058" y="734625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(As of 2022/05/13)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1C381A79-EEC1-4121-9280-2101585FF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545" y="1560084"/>
            <a:ext cx="10938910" cy="44268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7787893-EA9E-4A3B-8A77-5A18B6CB63D5}"/>
              </a:ext>
            </a:extLst>
          </p:cNvPr>
          <p:cNvSpPr/>
          <p:nvPr/>
        </p:nvSpPr>
        <p:spPr>
          <a:xfrm>
            <a:off x="2444817" y="2252312"/>
            <a:ext cx="356135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F014D7-07BE-49E2-BB52-B3719BD0D1C8}"/>
              </a:ext>
            </a:extLst>
          </p:cNvPr>
          <p:cNvSpPr/>
          <p:nvPr/>
        </p:nvSpPr>
        <p:spPr>
          <a:xfrm>
            <a:off x="2589192" y="3069667"/>
            <a:ext cx="510143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F79DC1-4AB2-4B98-897D-8A8FBE2EAE67}"/>
              </a:ext>
            </a:extLst>
          </p:cNvPr>
          <p:cNvSpPr/>
          <p:nvPr/>
        </p:nvSpPr>
        <p:spPr>
          <a:xfrm>
            <a:off x="2252309" y="4738856"/>
            <a:ext cx="356135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EA565C-AC69-49C7-8335-B762F73A58F8}"/>
              </a:ext>
            </a:extLst>
          </p:cNvPr>
          <p:cNvSpPr/>
          <p:nvPr/>
        </p:nvSpPr>
        <p:spPr>
          <a:xfrm>
            <a:off x="626545" y="2146434"/>
            <a:ext cx="1818272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FC166B-5828-4B7C-8403-0F0474BC7E39}"/>
              </a:ext>
            </a:extLst>
          </p:cNvPr>
          <p:cNvSpPr/>
          <p:nvPr/>
        </p:nvSpPr>
        <p:spPr>
          <a:xfrm>
            <a:off x="626545" y="2986238"/>
            <a:ext cx="1953026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2360F6-18FB-458F-82AB-9551395E90CB}"/>
              </a:ext>
            </a:extLst>
          </p:cNvPr>
          <p:cNvSpPr/>
          <p:nvPr/>
        </p:nvSpPr>
        <p:spPr>
          <a:xfrm>
            <a:off x="626545" y="4633773"/>
            <a:ext cx="1606516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876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A0024-A5A1-4301-96DF-F6E921D5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Market Cap (2/4)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5DE1DE-B606-4390-9320-E9C658DF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7875FEE4-D3E0-4E1B-B236-416A9949E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387" y="1487206"/>
            <a:ext cx="10853226" cy="442270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2B261E6-BD3C-477B-93B4-8CA92711EB6B}"/>
              </a:ext>
            </a:extLst>
          </p:cNvPr>
          <p:cNvSpPr/>
          <p:nvPr/>
        </p:nvSpPr>
        <p:spPr>
          <a:xfrm>
            <a:off x="2435193" y="3768842"/>
            <a:ext cx="356135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A8F50C-28A2-4A69-8B38-00F5F207AABF}"/>
              </a:ext>
            </a:extLst>
          </p:cNvPr>
          <p:cNvSpPr/>
          <p:nvPr/>
        </p:nvSpPr>
        <p:spPr>
          <a:xfrm>
            <a:off x="2791328" y="5438169"/>
            <a:ext cx="356135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A20587-050B-4443-8CA1-938A3041C079}"/>
              </a:ext>
            </a:extLst>
          </p:cNvPr>
          <p:cNvSpPr/>
          <p:nvPr/>
        </p:nvSpPr>
        <p:spPr>
          <a:xfrm>
            <a:off x="669387" y="2015702"/>
            <a:ext cx="1606516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C7216D-1BE8-461C-A48F-CF397FD73DF9}"/>
              </a:ext>
            </a:extLst>
          </p:cNvPr>
          <p:cNvSpPr/>
          <p:nvPr/>
        </p:nvSpPr>
        <p:spPr>
          <a:xfrm>
            <a:off x="669386" y="2847171"/>
            <a:ext cx="1890933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2061AE-23B5-43D4-A8C6-E4B64FE004E6}"/>
              </a:ext>
            </a:extLst>
          </p:cNvPr>
          <p:cNvSpPr/>
          <p:nvPr/>
        </p:nvSpPr>
        <p:spPr>
          <a:xfrm>
            <a:off x="669387" y="3677402"/>
            <a:ext cx="1765806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F90989-F309-4736-A10E-DEAEF2CEF4E4}"/>
              </a:ext>
            </a:extLst>
          </p:cNvPr>
          <p:cNvSpPr/>
          <p:nvPr/>
        </p:nvSpPr>
        <p:spPr>
          <a:xfrm>
            <a:off x="9603058" y="734625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(As of 2022/05/13)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5B2EEC3-0F1F-4A42-A612-63856BA86CCB}"/>
              </a:ext>
            </a:extLst>
          </p:cNvPr>
          <p:cNvSpPr/>
          <p:nvPr/>
        </p:nvSpPr>
        <p:spPr>
          <a:xfrm>
            <a:off x="669386" y="5346729"/>
            <a:ext cx="2121941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A0024-A5A1-4301-96DF-F6E921D5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Market Cap (3/4)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5DE1DE-B606-4390-9320-E9C658DF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A8F50C-28A2-4A69-8B38-00F5F207AABF}"/>
              </a:ext>
            </a:extLst>
          </p:cNvPr>
          <p:cNvSpPr/>
          <p:nvPr/>
        </p:nvSpPr>
        <p:spPr>
          <a:xfrm>
            <a:off x="2791328" y="5438169"/>
            <a:ext cx="356135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161D31A1-4252-47F7-B12E-F8719CD20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72" y="1593345"/>
            <a:ext cx="11182856" cy="427361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AF6D578-09AF-41A8-A5E0-46574AE406D1}"/>
              </a:ext>
            </a:extLst>
          </p:cNvPr>
          <p:cNvSpPr/>
          <p:nvPr/>
        </p:nvSpPr>
        <p:spPr>
          <a:xfrm>
            <a:off x="9603058" y="734625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(As of 2023/04/15)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330F75-948B-4BA0-8AB9-1E1DDE4F6DD9}"/>
              </a:ext>
            </a:extLst>
          </p:cNvPr>
          <p:cNvSpPr/>
          <p:nvPr/>
        </p:nvSpPr>
        <p:spPr>
          <a:xfrm>
            <a:off x="504572" y="2117559"/>
            <a:ext cx="2151900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0C50CB-D430-4833-A09B-7280BA9E37F7}"/>
              </a:ext>
            </a:extLst>
          </p:cNvPr>
          <p:cNvSpPr/>
          <p:nvPr/>
        </p:nvSpPr>
        <p:spPr>
          <a:xfrm>
            <a:off x="504572" y="2928488"/>
            <a:ext cx="2286654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A15580-F505-4EC9-B692-C55A0336F65F}"/>
              </a:ext>
            </a:extLst>
          </p:cNvPr>
          <p:cNvSpPr/>
          <p:nvPr/>
        </p:nvSpPr>
        <p:spPr>
          <a:xfrm>
            <a:off x="504572" y="4547148"/>
            <a:ext cx="1940144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1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A0024-A5A1-4301-96DF-F6E921D5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Market Cap (4/4)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5DE1DE-B606-4390-9320-E9C658DF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A8F50C-28A2-4A69-8B38-00F5F207AABF}"/>
              </a:ext>
            </a:extLst>
          </p:cNvPr>
          <p:cNvSpPr/>
          <p:nvPr/>
        </p:nvSpPr>
        <p:spPr>
          <a:xfrm>
            <a:off x="2791328" y="5438169"/>
            <a:ext cx="356135" cy="25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4CEC13-EEE5-49E7-8630-F31DF307FD30}"/>
              </a:ext>
            </a:extLst>
          </p:cNvPr>
          <p:cNvSpPr/>
          <p:nvPr/>
        </p:nvSpPr>
        <p:spPr>
          <a:xfrm>
            <a:off x="9603058" y="734625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(As of 2023/04/15)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64E27E4-F3CD-4C55-B3FF-A954863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893" y="1626669"/>
            <a:ext cx="11116213" cy="42447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8CFBEFD-9D42-4ED6-8718-9C3D1A22C64A}"/>
              </a:ext>
            </a:extLst>
          </p:cNvPr>
          <p:cNvSpPr/>
          <p:nvPr/>
        </p:nvSpPr>
        <p:spPr>
          <a:xfrm>
            <a:off x="510940" y="2073453"/>
            <a:ext cx="1625868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1B35FE-9ACA-4651-A4A1-9CF737425C9D}"/>
              </a:ext>
            </a:extLst>
          </p:cNvPr>
          <p:cNvSpPr/>
          <p:nvPr/>
        </p:nvSpPr>
        <p:spPr>
          <a:xfrm>
            <a:off x="510940" y="2895297"/>
            <a:ext cx="1953128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2E78B6-44E9-481B-9B08-504B146EA34D}"/>
              </a:ext>
            </a:extLst>
          </p:cNvPr>
          <p:cNvSpPr/>
          <p:nvPr/>
        </p:nvSpPr>
        <p:spPr>
          <a:xfrm>
            <a:off x="510940" y="5346729"/>
            <a:ext cx="2093066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B23A41-749A-4EB2-B142-451F0C3D4C19}"/>
              </a:ext>
            </a:extLst>
          </p:cNvPr>
          <p:cNvSpPr/>
          <p:nvPr/>
        </p:nvSpPr>
        <p:spPr>
          <a:xfrm>
            <a:off x="510940" y="3717141"/>
            <a:ext cx="2093066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73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7C2DD-B7F5-4CE1-B7F7-5BED82F4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Bitcoin Nodes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116C74-EDB1-4522-B697-B38814FD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002" y="626719"/>
            <a:ext cx="5146383" cy="49301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dirty="0">
                <a:hlinkClick r:id="rId2"/>
              </a:rPr>
              <a:t>https://coin.dance/nodes#share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CDFAF4-67B3-4D91-ABA1-6991AD40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216F10-8282-4CB7-9AF1-91B73D86602E}"/>
              </a:ext>
            </a:extLst>
          </p:cNvPr>
          <p:cNvSpPr/>
          <p:nvPr/>
        </p:nvSpPr>
        <p:spPr>
          <a:xfrm>
            <a:off x="8251947" y="1926692"/>
            <a:ext cx="2157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(As of 2023/04/15)</a:t>
            </a:r>
            <a:endParaRPr lang="zh-TW" altLang="en-US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96C72D-D98A-42B4-87CB-A7803DFB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88" y="3070085"/>
            <a:ext cx="9408771" cy="33220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FB40F9B-5AE0-4916-8983-250E1B5BF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88" y="1345498"/>
            <a:ext cx="3424990" cy="10538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C85B548-C529-491B-90C9-505699B1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88" y="2364712"/>
            <a:ext cx="9408771" cy="5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82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FEC50-43DF-46E6-A692-61DAD6D9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Bitcoin Hash Rates 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872801-4A66-486A-91EE-05632D206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2820"/>
            <a:ext cx="10515600" cy="456059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1E89C5-EB1A-44E6-8A7C-979D87A9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20CAEA-E67E-416A-9A7B-2B5943E6CB88}"/>
              </a:ext>
            </a:extLst>
          </p:cNvPr>
          <p:cNvSpPr/>
          <p:nvPr/>
        </p:nvSpPr>
        <p:spPr>
          <a:xfrm>
            <a:off x="1635669" y="2693390"/>
            <a:ext cx="719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Exa</a:t>
            </a:r>
            <a:r>
              <a:rPr lang="en-US" altLang="zh-TW" dirty="0"/>
              <a:t> Hashes per second (EH/s), which equals </a:t>
            </a:r>
            <a:r>
              <a:rPr lang="en-US" altLang="zh-TW" b="1" dirty="0"/>
              <a:t>one </a:t>
            </a:r>
            <a:r>
              <a:rPr lang="en-US" altLang="zh-TW" b="1" dirty="0">
                <a:solidFill>
                  <a:srgbClr val="FF0000"/>
                </a:solidFill>
              </a:rPr>
              <a:t>Quintillion</a:t>
            </a:r>
            <a:r>
              <a:rPr lang="en-US" altLang="zh-TW" b="1" dirty="0"/>
              <a:t> (</a:t>
            </a:r>
            <a:r>
              <a:rPr lang="en-US" altLang="zh-TW" b="1" dirty="0">
                <a:solidFill>
                  <a:srgbClr val="FF0000"/>
                </a:solidFill>
              </a:rPr>
              <a:t>10</a:t>
            </a:r>
            <a:r>
              <a:rPr lang="en-US" altLang="zh-TW" b="1" baseline="30000" dirty="0">
                <a:solidFill>
                  <a:srgbClr val="FF0000"/>
                </a:solidFill>
              </a:rPr>
              <a:t>18</a:t>
            </a:r>
            <a:r>
              <a:rPr lang="en-US" altLang="zh-TW" b="1" dirty="0"/>
              <a:t>) hashes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09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7C2DD-B7F5-4CE1-B7F7-5BED82F4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Ethereum Clients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116C74-EDB1-4522-B697-B38814FD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533" y="580255"/>
            <a:ext cx="3974432" cy="56629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dirty="0">
                <a:hlinkClick r:id="rId2"/>
              </a:rPr>
              <a:t>https://ethernodes.org/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CDFAF4-67B3-4D91-ABA1-6991AD40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EAA4A1-6B1A-4968-BCEF-9E513D44EF73}"/>
              </a:ext>
            </a:extLst>
          </p:cNvPr>
          <p:cNvSpPr/>
          <p:nvPr/>
        </p:nvSpPr>
        <p:spPr>
          <a:xfrm>
            <a:off x="8728398" y="687946"/>
            <a:ext cx="2157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(As of 2023/04/14)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B36FD7-03E0-4C53-9397-58A96131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50" y="1336581"/>
            <a:ext cx="9486100" cy="51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7B992-4B82-4631-823A-8C8BE653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Ethereum 2.0 Validators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1F1D5-8294-4DBF-8720-626BD20E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AE96-B1B9-4ED2-B3ED-30B2680CEC7B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B6A31F-7D4E-4913-8D00-9974B21AF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986" y="706863"/>
            <a:ext cx="4205439" cy="336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hlinkClick r:id="rId2"/>
              </a:rPr>
              <a:t>https://beaconcha.in/charts/validators</a:t>
            </a:r>
            <a:endParaRPr lang="en-US" altLang="zh-TW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34289A4-9BE7-4F95-B39D-5FD3FE99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94" y="1381328"/>
            <a:ext cx="9606012" cy="50407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9FC308D-E1E8-4DA8-B0BF-F44773FB297B}"/>
              </a:ext>
            </a:extLst>
          </p:cNvPr>
          <p:cNvSpPr/>
          <p:nvPr/>
        </p:nvSpPr>
        <p:spPr>
          <a:xfrm>
            <a:off x="3927110" y="2703533"/>
            <a:ext cx="4803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The Merge was executed on September 15, 2022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44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5491</TotalTime>
  <Words>609</Words>
  <Application>Microsoft Office PowerPoint</Application>
  <PresentationFormat>寬螢幕</PresentationFormat>
  <Paragraphs>68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Office 佈景主題</vt:lpstr>
      <vt:lpstr>12. Market Cap and Number of  Blockchain Nodes/Validators</vt:lpstr>
      <vt:lpstr>Market Cap (1/4)</vt:lpstr>
      <vt:lpstr>Market Cap (2/4)</vt:lpstr>
      <vt:lpstr>Market Cap (3/4)</vt:lpstr>
      <vt:lpstr>Market Cap (4/4)</vt:lpstr>
      <vt:lpstr>Bitcoin Nodes</vt:lpstr>
      <vt:lpstr>Bitcoin Hash Rates </vt:lpstr>
      <vt:lpstr>Ethereum Clients</vt:lpstr>
      <vt:lpstr>Ethereum 2.0 Validators</vt:lpstr>
      <vt:lpstr>Staked Ether</vt:lpstr>
      <vt:lpstr>Binance Smart Chain</vt:lpstr>
      <vt:lpstr>Ripple (XRP) (1/3)</vt:lpstr>
      <vt:lpstr>Ripple (XRP) (2/3)</vt:lpstr>
      <vt:lpstr>Ripple (XRP) (3/3)</vt:lpstr>
      <vt:lpstr>Cardano (ADA)</vt:lpstr>
      <vt:lpstr>Dogecoin (DOGE)</vt:lpstr>
      <vt:lpstr>Solana (SOL)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The Machine Learning Landscape</dc:title>
  <dc:creator>ccyang</dc:creator>
  <cp:lastModifiedBy>User</cp:lastModifiedBy>
  <cp:revision>1365</cp:revision>
  <dcterms:created xsi:type="dcterms:W3CDTF">2020-06-07T10:42:41Z</dcterms:created>
  <dcterms:modified xsi:type="dcterms:W3CDTF">2023-05-03T01:23:44Z</dcterms:modified>
</cp:coreProperties>
</file>